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39" r:id="rId1"/>
  </p:sldMasterIdLst>
  <p:notesMasterIdLst>
    <p:notesMasterId r:id="rId17"/>
  </p:notesMasterIdLst>
  <p:handoutMasterIdLst>
    <p:handoutMasterId r:id="rId18"/>
  </p:handoutMasterIdLst>
  <p:sldIdLst>
    <p:sldId id="256" r:id="rId2"/>
    <p:sldId id="257" r:id="rId3"/>
    <p:sldId id="258" r:id="rId4"/>
    <p:sldId id="262" r:id="rId5"/>
    <p:sldId id="263" r:id="rId6"/>
    <p:sldId id="264" r:id="rId7"/>
    <p:sldId id="265" r:id="rId8"/>
    <p:sldId id="266" r:id="rId9"/>
    <p:sldId id="267" r:id="rId10"/>
    <p:sldId id="269" r:id="rId11"/>
    <p:sldId id="260" r:id="rId12"/>
    <p:sldId id="268" r:id="rId13"/>
    <p:sldId id="259" r:id="rId14"/>
    <p:sldId id="270" r:id="rId15"/>
    <p:sldId id="261" r:id="rId1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12134"/>
    <a:srgbClr val="FA9D06"/>
    <a:srgbClr val="A831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4724" autoAdjust="0"/>
  </p:normalViewPr>
  <p:slideViewPr>
    <p:cSldViewPr snapToGrid="0">
      <p:cViewPr varScale="1">
        <p:scale>
          <a:sx n="46" d="100"/>
          <a:sy n="46" d="100"/>
        </p:scale>
        <p:origin x="900" y="60"/>
      </p:cViewPr>
      <p:guideLst/>
    </p:cSldViewPr>
  </p:slideViewPr>
  <p:notesTextViewPr>
    <p:cViewPr>
      <p:scale>
        <a:sx n="1" d="1"/>
        <a:sy n="1" d="1"/>
      </p:scale>
      <p:origin x="0" y="-34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DDDC21A7-F304-4779-A3D5-91391C7AF4F7}" type="datetimeFigureOut">
              <a:rPr lang="en-US" smtClean="0"/>
              <a:t>5/3/2018</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55849BAE-784E-4584-8380-ACB88DFA5D30}" type="slidenum">
              <a:rPr lang="en-US" smtClean="0"/>
              <a:t>‹#›</a:t>
            </a:fld>
            <a:endParaRPr lang="en-US"/>
          </a:p>
        </p:txBody>
      </p:sp>
    </p:spTree>
    <p:extLst>
      <p:ext uri="{BB962C8B-B14F-4D97-AF65-F5344CB8AC3E}">
        <p14:creationId xmlns:p14="http://schemas.microsoft.com/office/powerpoint/2010/main" val="9139501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D8BE13F-20C3-444E-AA82-4D86239F3BFC}" type="datetimeFigureOut">
              <a:rPr lang="en-US" smtClean="0"/>
              <a:t>5/3/2018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CE905AB-E047-4681-9E08-224ACDA3B9E0}" type="slidenum">
              <a:rPr lang="en-US" smtClean="0"/>
              <a:t>‹#›</a:t>
            </a:fld>
            <a:endParaRPr lang="en-US"/>
          </a:p>
        </p:txBody>
      </p:sp>
    </p:spTree>
    <p:extLst>
      <p:ext uri="{BB962C8B-B14F-4D97-AF65-F5344CB8AC3E}">
        <p14:creationId xmlns:p14="http://schemas.microsoft.com/office/powerpoint/2010/main" val="3550207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are going to go over the online  enrollment packet that will need to be completed by May 31</a:t>
            </a:r>
            <a:r>
              <a:rPr lang="en-US" baseline="30000" dirty="0" smtClean="0"/>
              <a:t>st</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0CE905AB-E047-4681-9E08-224ACDA3B9E0}" type="slidenum">
              <a:rPr lang="en-US" smtClean="0"/>
              <a:t>1</a:t>
            </a:fld>
            <a:endParaRPr lang="en-US"/>
          </a:p>
        </p:txBody>
      </p:sp>
    </p:spTree>
    <p:extLst>
      <p:ext uri="{BB962C8B-B14F-4D97-AF65-F5344CB8AC3E}">
        <p14:creationId xmlns:p14="http://schemas.microsoft.com/office/powerpoint/2010/main" val="2057005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E905AB-E047-4681-9E08-224ACDA3B9E0}" type="slidenum">
              <a:rPr lang="en-US" smtClean="0"/>
              <a:t>10</a:t>
            </a:fld>
            <a:endParaRPr lang="en-US"/>
          </a:p>
        </p:txBody>
      </p:sp>
    </p:spTree>
    <p:extLst>
      <p:ext uri="{BB962C8B-B14F-4D97-AF65-F5344CB8AC3E}">
        <p14:creationId xmlns:p14="http://schemas.microsoft.com/office/powerpoint/2010/main" val="35499144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c</a:t>
            </a:r>
            <a:r>
              <a:rPr lang="en-US" dirty="0" smtClean="0"/>
              <a:t>hild is not to bring these items</a:t>
            </a:r>
            <a:r>
              <a:rPr lang="en-US" baseline="0" dirty="0" smtClean="0"/>
              <a:t> to school without a medical request form. If these items are found they will be in the office and you as a parent will have to come pick the item it up. Also if your child does require medication you as a parent will have to bring it to school; a child can’t bring medication to school or take medication home.  </a:t>
            </a:r>
          </a:p>
          <a:p>
            <a:endParaRPr lang="en-US" baseline="0" dirty="0" smtClean="0"/>
          </a:p>
          <a:p>
            <a:r>
              <a:rPr lang="en-US" baseline="0" dirty="0" smtClean="0"/>
              <a:t>http://apps.leg.wa.gov/RCW/default.aspx?cite=28A.210.260</a:t>
            </a:r>
          </a:p>
          <a:p>
            <a:r>
              <a:rPr lang="en-US" dirty="0" smtClean="0"/>
              <a:t>http://app.leg.wa.gov/RCW/default.aspx?cite=69.41.010</a:t>
            </a:r>
            <a:endParaRPr lang="en-US" dirty="0"/>
          </a:p>
        </p:txBody>
      </p:sp>
      <p:sp>
        <p:nvSpPr>
          <p:cNvPr id="4" name="Slide Number Placeholder 3"/>
          <p:cNvSpPr>
            <a:spLocks noGrp="1"/>
          </p:cNvSpPr>
          <p:nvPr>
            <p:ph type="sldNum" sz="quarter" idx="10"/>
          </p:nvPr>
        </p:nvSpPr>
        <p:spPr/>
        <p:txBody>
          <a:bodyPr/>
          <a:lstStyle/>
          <a:p>
            <a:fld id="{0CE905AB-E047-4681-9E08-224ACDA3B9E0}" type="slidenum">
              <a:rPr lang="en-US" smtClean="0"/>
              <a:t>11</a:t>
            </a:fld>
            <a:endParaRPr lang="en-US"/>
          </a:p>
        </p:txBody>
      </p:sp>
    </p:spTree>
    <p:extLst>
      <p:ext uri="{BB962C8B-B14F-4D97-AF65-F5344CB8AC3E}">
        <p14:creationId xmlns:p14="http://schemas.microsoft.com/office/powerpoint/2010/main" val="15069935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Required</a:t>
            </a:r>
            <a:r>
              <a:rPr lang="en-US" baseline="0" dirty="0" smtClean="0"/>
              <a:t> forms to upload are: 2 Proofs of Address, Birth Certification, Guardian ID, Home Language Survey, Immunization, Student Housing Form, Student Record Request.  </a:t>
            </a:r>
            <a:endParaRPr lang="en-US" dirty="0"/>
          </a:p>
        </p:txBody>
      </p:sp>
      <p:sp>
        <p:nvSpPr>
          <p:cNvPr id="4" name="Slide Number Placeholder 3"/>
          <p:cNvSpPr>
            <a:spLocks noGrp="1"/>
          </p:cNvSpPr>
          <p:nvPr>
            <p:ph type="sldNum" sz="quarter" idx="10"/>
          </p:nvPr>
        </p:nvSpPr>
        <p:spPr/>
        <p:txBody>
          <a:bodyPr/>
          <a:lstStyle/>
          <a:p>
            <a:fld id="{0CE905AB-E047-4681-9E08-224ACDA3B9E0}" type="slidenum">
              <a:rPr lang="en-US" smtClean="0"/>
              <a:t>12</a:t>
            </a:fld>
            <a:endParaRPr lang="en-US"/>
          </a:p>
        </p:txBody>
      </p:sp>
    </p:spTree>
    <p:extLst>
      <p:ext uri="{BB962C8B-B14F-4D97-AF65-F5344CB8AC3E}">
        <p14:creationId xmlns:p14="http://schemas.microsoft.com/office/powerpoint/2010/main" val="5108223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E905AB-E047-4681-9E08-224ACDA3B9E0}" type="slidenum">
              <a:rPr lang="en-US" smtClean="0"/>
              <a:t>13</a:t>
            </a:fld>
            <a:endParaRPr lang="en-US"/>
          </a:p>
        </p:txBody>
      </p:sp>
    </p:spTree>
    <p:extLst>
      <p:ext uri="{BB962C8B-B14F-4D97-AF65-F5344CB8AC3E}">
        <p14:creationId xmlns:p14="http://schemas.microsoft.com/office/powerpoint/2010/main" val="7520141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E905AB-E047-4681-9E08-224ACDA3B9E0}" type="slidenum">
              <a:rPr lang="en-US" smtClean="0"/>
              <a:t>14</a:t>
            </a:fld>
            <a:endParaRPr lang="en-US"/>
          </a:p>
        </p:txBody>
      </p:sp>
    </p:spTree>
    <p:extLst>
      <p:ext uri="{BB962C8B-B14F-4D97-AF65-F5344CB8AC3E}">
        <p14:creationId xmlns:p14="http://schemas.microsoft.com/office/powerpoint/2010/main" val="5514666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E905AB-E047-4681-9E08-224ACDA3B9E0}" type="slidenum">
              <a:rPr lang="en-US" smtClean="0"/>
              <a:t>15</a:t>
            </a:fld>
            <a:endParaRPr lang="en-US"/>
          </a:p>
        </p:txBody>
      </p:sp>
    </p:spTree>
    <p:extLst>
      <p:ext uri="{BB962C8B-B14F-4D97-AF65-F5344CB8AC3E}">
        <p14:creationId xmlns:p14="http://schemas.microsoft.com/office/powerpoint/2010/main" val="34789714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will receive an email with a link</a:t>
            </a:r>
            <a:r>
              <a:rPr lang="en-US" baseline="0" dirty="0" smtClean="0"/>
              <a:t> to the skyward enrollment packet. If </a:t>
            </a:r>
            <a:r>
              <a:rPr lang="en-US" dirty="0" smtClean="0"/>
              <a:t>for some</a:t>
            </a:r>
            <a:r>
              <a:rPr lang="en-US" baseline="0" dirty="0" smtClean="0"/>
              <a:t> reason the email gets deleted you can log into Skyward Family Access through our website. As you can see from our homepage it is the RED family access login button. </a:t>
            </a:r>
            <a:endParaRPr lang="en-US" dirty="0"/>
          </a:p>
        </p:txBody>
      </p:sp>
      <p:sp>
        <p:nvSpPr>
          <p:cNvPr id="4" name="Slide Number Placeholder 3"/>
          <p:cNvSpPr>
            <a:spLocks noGrp="1"/>
          </p:cNvSpPr>
          <p:nvPr>
            <p:ph type="sldNum" sz="quarter" idx="10"/>
          </p:nvPr>
        </p:nvSpPr>
        <p:spPr/>
        <p:txBody>
          <a:bodyPr/>
          <a:lstStyle/>
          <a:p>
            <a:fld id="{0CE905AB-E047-4681-9E08-224ACDA3B9E0}" type="slidenum">
              <a:rPr lang="en-US" smtClean="0"/>
              <a:t>2</a:t>
            </a:fld>
            <a:endParaRPr lang="en-US"/>
          </a:p>
        </p:txBody>
      </p:sp>
    </p:spTree>
    <p:extLst>
      <p:ext uri="{BB962C8B-B14F-4D97-AF65-F5344CB8AC3E}">
        <p14:creationId xmlns:p14="http://schemas.microsoft.com/office/powerpoint/2010/main" val="23216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a:t>
            </a:r>
            <a:r>
              <a:rPr lang="en-US" baseline="0" dirty="0" smtClean="0"/>
              <a:t> is a screen shot of the login. Please make sure that it says Spokane International Academy under Skyward. Other districts use this system, but it is district specific. Skyward Family Access is where you will complete the enrollment packet. You will also use it throughout the school year to check grades and attendance. Your login will be the </a:t>
            </a:r>
            <a:r>
              <a:rPr lang="en-US" sz="1200" baseline="0" dirty="0" smtClean="0"/>
              <a:t>f</a:t>
            </a:r>
            <a:r>
              <a:rPr lang="en-US" sz="1200" dirty="0" smtClean="0"/>
              <a:t>irst 5 letters of your last name, the first 3 letters of your first name followed by 3 zeroes.</a:t>
            </a:r>
            <a:r>
              <a:rPr lang="en-US" sz="1200" baseline="0" dirty="0" smtClean="0"/>
              <a:t> </a:t>
            </a:r>
            <a:r>
              <a:rPr lang="en-US" baseline="0" dirty="0" smtClean="0"/>
              <a:t> The temporary </a:t>
            </a:r>
            <a:r>
              <a:rPr lang="en-US" baseline="0" dirty="0" smtClean="0"/>
              <a:t>password needs to be in all CAPS </a:t>
            </a:r>
            <a:r>
              <a:rPr lang="en-US" baseline="0" smtClean="0"/>
              <a:t>and it </a:t>
            </a:r>
            <a:r>
              <a:rPr lang="en-US" baseline="0" dirty="0" smtClean="0"/>
              <a:t>will be the first 5 letters of your first name, followed by an “!” mark followed by the first 5 letters of your last name followed by the number 1. So a password example for Peter Rabbit would be </a:t>
            </a:r>
            <a:r>
              <a:rPr lang="en-US" sz="1200" baseline="0" dirty="0" smtClean="0"/>
              <a:t>p</a:t>
            </a:r>
            <a:r>
              <a:rPr lang="en-US" sz="1200" dirty="0" smtClean="0"/>
              <a:t>eter!rabbi1.</a:t>
            </a:r>
            <a:r>
              <a:rPr lang="en-US" sz="1200" baseline="0" dirty="0" smtClean="0"/>
              <a:t> </a:t>
            </a:r>
            <a:r>
              <a:rPr lang="en-US" baseline="0" dirty="0" smtClean="0"/>
              <a:t>If </a:t>
            </a:r>
            <a:r>
              <a:rPr lang="en-US" baseline="0" dirty="0" smtClean="0"/>
              <a:t>you have trouble logging in please call the Middle Academy.  </a:t>
            </a:r>
            <a:endParaRPr lang="en-US" dirty="0"/>
          </a:p>
        </p:txBody>
      </p:sp>
      <p:sp>
        <p:nvSpPr>
          <p:cNvPr id="4" name="Slide Number Placeholder 3"/>
          <p:cNvSpPr>
            <a:spLocks noGrp="1"/>
          </p:cNvSpPr>
          <p:nvPr>
            <p:ph type="sldNum" sz="quarter" idx="10"/>
          </p:nvPr>
        </p:nvSpPr>
        <p:spPr/>
        <p:txBody>
          <a:bodyPr/>
          <a:lstStyle/>
          <a:p>
            <a:fld id="{0CE905AB-E047-4681-9E08-224ACDA3B9E0}" type="slidenum">
              <a:rPr lang="en-US" smtClean="0"/>
              <a:t>3</a:t>
            </a:fld>
            <a:endParaRPr lang="en-US"/>
          </a:p>
        </p:txBody>
      </p:sp>
    </p:spTree>
    <p:extLst>
      <p:ext uri="{BB962C8B-B14F-4D97-AF65-F5344CB8AC3E}">
        <p14:creationId xmlns:p14="http://schemas.microsoft.com/office/powerpoint/2010/main" val="3640295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you login you will</a:t>
            </a:r>
            <a:r>
              <a:rPr lang="en-US" baseline="0" dirty="0" smtClean="0"/>
              <a:t> see this. Please click on the 2018-2019 Registration for your student. </a:t>
            </a:r>
            <a:endParaRPr lang="en-US" dirty="0"/>
          </a:p>
        </p:txBody>
      </p:sp>
      <p:sp>
        <p:nvSpPr>
          <p:cNvPr id="4" name="Slide Number Placeholder 3"/>
          <p:cNvSpPr>
            <a:spLocks noGrp="1"/>
          </p:cNvSpPr>
          <p:nvPr>
            <p:ph type="sldNum" sz="quarter" idx="10"/>
          </p:nvPr>
        </p:nvSpPr>
        <p:spPr/>
        <p:txBody>
          <a:bodyPr/>
          <a:lstStyle/>
          <a:p>
            <a:fld id="{0CE905AB-E047-4681-9E08-224ACDA3B9E0}" type="slidenum">
              <a:rPr lang="en-US" smtClean="0"/>
              <a:t>4</a:t>
            </a:fld>
            <a:endParaRPr lang="en-US"/>
          </a:p>
        </p:txBody>
      </p:sp>
    </p:spTree>
    <p:extLst>
      <p:ext uri="{BB962C8B-B14F-4D97-AF65-F5344CB8AC3E}">
        <p14:creationId xmlns:p14="http://schemas.microsoft.com/office/powerpoint/2010/main" val="39141108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you have logged in, this is the main screen you will see. Over to the right</a:t>
            </a:r>
            <a:r>
              <a:rPr lang="en-US" baseline="0" dirty="0" smtClean="0"/>
              <a:t> of the screen,</a:t>
            </a:r>
            <a:r>
              <a:rPr lang="en-US" dirty="0" smtClean="0"/>
              <a:t> under the district message</a:t>
            </a:r>
            <a:r>
              <a:rPr lang="en-US" baseline="0" dirty="0" smtClean="0"/>
              <a:t> is where </a:t>
            </a:r>
            <a:r>
              <a:rPr lang="en-US" dirty="0" smtClean="0"/>
              <a:t>all the steps in the enrollment process can be viewed. Please make sure to complete all 15 steps</a:t>
            </a:r>
            <a:r>
              <a:rPr lang="en-US" baseline="0" dirty="0" smtClean="0"/>
              <a:t> and please make sure to submit the online registration. </a:t>
            </a:r>
            <a:endParaRPr lang="en-US" dirty="0"/>
          </a:p>
        </p:txBody>
      </p:sp>
      <p:sp>
        <p:nvSpPr>
          <p:cNvPr id="4" name="Slide Number Placeholder 3"/>
          <p:cNvSpPr>
            <a:spLocks noGrp="1"/>
          </p:cNvSpPr>
          <p:nvPr>
            <p:ph type="sldNum" sz="quarter" idx="10"/>
          </p:nvPr>
        </p:nvSpPr>
        <p:spPr/>
        <p:txBody>
          <a:bodyPr/>
          <a:lstStyle/>
          <a:p>
            <a:fld id="{0CE905AB-E047-4681-9E08-224ACDA3B9E0}" type="slidenum">
              <a:rPr lang="en-US" smtClean="0"/>
              <a:t>5</a:t>
            </a:fld>
            <a:endParaRPr lang="en-US"/>
          </a:p>
        </p:txBody>
      </p:sp>
    </p:spTree>
    <p:extLst>
      <p:ext uri="{BB962C8B-B14F-4D97-AF65-F5344CB8AC3E}">
        <p14:creationId xmlns:p14="http://schemas.microsoft.com/office/powerpoint/2010/main" val="4693487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is the first step in the process. The packet does not have to be completed in one sitting. At the bottom you can see that you have the option to complete each step individually or move to the next. You can also close and finish later. Please be mindful of the deadline which is May 31st. </a:t>
            </a:r>
            <a:endParaRPr lang="en-US" dirty="0"/>
          </a:p>
        </p:txBody>
      </p:sp>
      <p:sp>
        <p:nvSpPr>
          <p:cNvPr id="4" name="Slide Number Placeholder 3"/>
          <p:cNvSpPr>
            <a:spLocks noGrp="1"/>
          </p:cNvSpPr>
          <p:nvPr>
            <p:ph type="sldNum" sz="quarter" idx="10"/>
          </p:nvPr>
        </p:nvSpPr>
        <p:spPr/>
        <p:txBody>
          <a:bodyPr/>
          <a:lstStyle/>
          <a:p>
            <a:fld id="{0CE905AB-E047-4681-9E08-224ACDA3B9E0}" type="slidenum">
              <a:rPr lang="en-US" smtClean="0"/>
              <a:t>6</a:t>
            </a:fld>
            <a:endParaRPr lang="en-US"/>
          </a:p>
        </p:txBody>
      </p:sp>
    </p:spTree>
    <p:extLst>
      <p:ext uri="{BB962C8B-B14F-4D97-AF65-F5344CB8AC3E}">
        <p14:creationId xmlns:p14="http://schemas.microsoft.com/office/powerpoint/2010/main" val="32632877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Other steps are going to require an electronic signature that will</a:t>
            </a:r>
            <a:r>
              <a:rPr lang="en-US" baseline="0" dirty="0" smtClean="0"/>
              <a:t> be good for the whole school year and some beyond. This one is a media release for social media sites as well as the yearbook. Please make sure to read them and understand what you are agreeing to. </a:t>
            </a:r>
            <a:endParaRPr lang="en-US" dirty="0"/>
          </a:p>
        </p:txBody>
      </p:sp>
      <p:sp>
        <p:nvSpPr>
          <p:cNvPr id="4" name="Slide Number Placeholder 3"/>
          <p:cNvSpPr>
            <a:spLocks noGrp="1"/>
          </p:cNvSpPr>
          <p:nvPr>
            <p:ph type="sldNum" sz="quarter" idx="10"/>
          </p:nvPr>
        </p:nvSpPr>
        <p:spPr/>
        <p:txBody>
          <a:bodyPr/>
          <a:lstStyle/>
          <a:p>
            <a:fld id="{0CE905AB-E047-4681-9E08-224ACDA3B9E0}" type="slidenum">
              <a:rPr lang="en-US" smtClean="0"/>
              <a:t>7</a:t>
            </a:fld>
            <a:endParaRPr lang="en-US"/>
          </a:p>
        </p:txBody>
      </p:sp>
    </p:spTree>
    <p:extLst>
      <p:ext uri="{BB962C8B-B14F-4D97-AF65-F5344CB8AC3E}">
        <p14:creationId xmlns:p14="http://schemas.microsoft.com/office/powerpoint/2010/main" val="13532109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Some steps will look like this. This is an external document that needs to be </a:t>
            </a:r>
            <a:r>
              <a:rPr lang="en-US" dirty="0" smtClean="0"/>
              <a:t>download,</a:t>
            </a:r>
            <a:r>
              <a:rPr lang="en-US" baseline="0" dirty="0" smtClean="0"/>
              <a:t> </a:t>
            </a:r>
            <a:r>
              <a:rPr lang="en-US" dirty="0" smtClean="0"/>
              <a:t>printed,</a:t>
            </a:r>
            <a:r>
              <a:rPr lang="en-US" baseline="0" dirty="0" smtClean="0"/>
              <a:t> and uploaded in step 14</a:t>
            </a:r>
            <a:r>
              <a:rPr lang="en-US" dirty="0" smtClean="0"/>
              <a:t>. If</a:t>
            </a:r>
            <a:r>
              <a:rPr lang="en-US" baseline="0" dirty="0" smtClean="0"/>
              <a:t> you are unable to upload documents </a:t>
            </a:r>
            <a:r>
              <a:rPr lang="en-US" dirty="0" smtClean="0"/>
              <a:t>please turn</a:t>
            </a:r>
            <a:r>
              <a:rPr lang="en-US" baseline="0" dirty="0" smtClean="0"/>
              <a:t> them in</a:t>
            </a:r>
            <a:r>
              <a:rPr lang="en-US" dirty="0" smtClean="0"/>
              <a:t>to </a:t>
            </a:r>
            <a:r>
              <a:rPr lang="en-US" dirty="0"/>
              <a:t>SIA </a:t>
            </a:r>
            <a:r>
              <a:rPr lang="en-US" dirty="0" smtClean="0"/>
              <a:t>Middle Academy through email (maoffice@spokaneintlacademy.org)</a:t>
            </a:r>
            <a:r>
              <a:rPr lang="en-US" baseline="0" dirty="0" smtClean="0"/>
              <a:t> </a:t>
            </a:r>
            <a:r>
              <a:rPr lang="en-US" dirty="0" smtClean="0"/>
              <a:t> </a:t>
            </a:r>
            <a:r>
              <a:rPr lang="en-US" dirty="0"/>
              <a:t>or </a:t>
            </a:r>
            <a:r>
              <a:rPr lang="en-US" dirty="0" smtClean="0"/>
              <a:t>please</a:t>
            </a:r>
            <a:r>
              <a:rPr lang="en-US" baseline="0" dirty="0" smtClean="0"/>
              <a:t> stop</a:t>
            </a:r>
            <a:r>
              <a:rPr lang="en-US" dirty="0" smtClean="0"/>
              <a:t> </a:t>
            </a:r>
            <a:r>
              <a:rPr lang="en-US" dirty="0"/>
              <a:t>by with the hard copy. </a:t>
            </a:r>
            <a:r>
              <a:rPr lang="en-US" dirty="0" smtClean="0"/>
              <a:t>To </a:t>
            </a:r>
            <a:r>
              <a:rPr lang="en-US" dirty="0"/>
              <a:t>download please hover over the </a:t>
            </a:r>
            <a:r>
              <a:rPr lang="en-US" dirty="0" smtClean="0"/>
              <a:t>form </a:t>
            </a:r>
            <a:r>
              <a:rPr lang="en-US" dirty="0"/>
              <a:t>until it </a:t>
            </a:r>
            <a:r>
              <a:rPr lang="en-US" dirty="0" smtClean="0"/>
              <a:t>becomes underlined. </a:t>
            </a:r>
            <a:r>
              <a:rPr lang="en-US" dirty="0"/>
              <a:t>Once it is underlined you can click on it and it should </a:t>
            </a:r>
            <a:r>
              <a:rPr lang="en-US" dirty="0" smtClean="0"/>
              <a:t>automatically download</a:t>
            </a:r>
            <a:r>
              <a:rPr lang="en-US" baseline="0" dirty="0" smtClean="0"/>
              <a:t> or take you to a PDF version of the form. At this point you will need to print out the form and complete it. Once it is completed you can scan and upload the document on step 14. If you do not have access to a printer and/or </a:t>
            </a:r>
            <a:r>
              <a:rPr lang="en-US" baseline="0" dirty="0" err="1" smtClean="0"/>
              <a:t>scaner</a:t>
            </a:r>
            <a:r>
              <a:rPr lang="en-US" baseline="0" dirty="0" smtClean="0"/>
              <a:t> please stop by the main office and we will provide hard copies of the required forms. </a:t>
            </a:r>
            <a:endParaRPr lang="en-US" dirty="0"/>
          </a:p>
          <a:p>
            <a:endParaRPr lang="en-US" dirty="0"/>
          </a:p>
        </p:txBody>
      </p:sp>
      <p:sp>
        <p:nvSpPr>
          <p:cNvPr id="4" name="Slide Number Placeholder 3"/>
          <p:cNvSpPr>
            <a:spLocks noGrp="1"/>
          </p:cNvSpPr>
          <p:nvPr>
            <p:ph type="sldNum" sz="quarter" idx="10"/>
          </p:nvPr>
        </p:nvSpPr>
        <p:spPr/>
        <p:txBody>
          <a:bodyPr/>
          <a:lstStyle/>
          <a:p>
            <a:fld id="{0CE905AB-E047-4681-9E08-224ACDA3B9E0}" type="slidenum">
              <a:rPr lang="en-US" smtClean="0"/>
              <a:t>8</a:t>
            </a:fld>
            <a:endParaRPr lang="en-US"/>
          </a:p>
        </p:txBody>
      </p:sp>
    </p:spTree>
    <p:extLst>
      <p:ext uri="{BB962C8B-B14F-4D97-AF65-F5344CB8AC3E}">
        <p14:creationId xmlns:p14="http://schemas.microsoft.com/office/powerpoint/2010/main" val="538945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Step</a:t>
            </a:r>
            <a:r>
              <a:rPr lang="en-US" baseline="0" dirty="0" smtClean="0"/>
              <a:t> 13 will appear like a form to download, however it will take you directly to our website. On our website you will be able to download the forms for your student. Please make sure you select the forms that are required for your student. </a:t>
            </a:r>
            <a:endParaRPr lang="en-US" dirty="0"/>
          </a:p>
        </p:txBody>
      </p:sp>
      <p:sp>
        <p:nvSpPr>
          <p:cNvPr id="4" name="Slide Number Placeholder 3"/>
          <p:cNvSpPr>
            <a:spLocks noGrp="1"/>
          </p:cNvSpPr>
          <p:nvPr>
            <p:ph type="sldNum" sz="quarter" idx="10"/>
          </p:nvPr>
        </p:nvSpPr>
        <p:spPr/>
        <p:txBody>
          <a:bodyPr/>
          <a:lstStyle/>
          <a:p>
            <a:fld id="{0CE905AB-E047-4681-9E08-224ACDA3B9E0}" type="slidenum">
              <a:rPr lang="en-US" smtClean="0"/>
              <a:t>9</a:t>
            </a:fld>
            <a:endParaRPr lang="en-US"/>
          </a:p>
        </p:txBody>
      </p:sp>
    </p:spTree>
    <p:extLst>
      <p:ext uri="{BB962C8B-B14F-4D97-AF65-F5344CB8AC3E}">
        <p14:creationId xmlns:p14="http://schemas.microsoft.com/office/powerpoint/2010/main" val="8643387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A0EB6356-9F4C-4CE1-B929-04B5F629F75D}" type="datetimeFigureOut">
              <a:rPr lang="en-US" smtClean="0"/>
              <a:t>5/3/2018</a:t>
            </a:fld>
            <a:endParaRPr lang="en-US"/>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3973D1C2-0895-474A-A8E5-25312DF02283}" type="slidenum">
              <a:rPr lang="en-US" smtClean="0"/>
              <a:t>‹#›</a:t>
            </a:fld>
            <a:endParaRPr lang="en-US"/>
          </a:p>
        </p:txBody>
      </p:sp>
    </p:spTree>
    <p:extLst>
      <p:ext uri="{BB962C8B-B14F-4D97-AF65-F5344CB8AC3E}">
        <p14:creationId xmlns:p14="http://schemas.microsoft.com/office/powerpoint/2010/main" val="248514052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0EB6356-9F4C-4CE1-B929-04B5F629F75D}" type="datetimeFigureOut">
              <a:rPr lang="en-US" smtClean="0"/>
              <a:t>5/3/2018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73D1C2-0895-474A-A8E5-25312DF02283}" type="slidenum">
              <a:rPr lang="en-US" smtClean="0"/>
              <a:t>‹#›</a:t>
            </a:fld>
            <a:endParaRPr lang="en-US"/>
          </a:p>
        </p:txBody>
      </p:sp>
    </p:spTree>
    <p:extLst>
      <p:ext uri="{BB962C8B-B14F-4D97-AF65-F5344CB8AC3E}">
        <p14:creationId xmlns:p14="http://schemas.microsoft.com/office/powerpoint/2010/main" val="3999860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0EB6356-9F4C-4CE1-B929-04B5F629F75D}" type="datetimeFigureOut">
              <a:rPr lang="en-US" smtClean="0"/>
              <a:t>5/3/2018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73D1C2-0895-474A-A8E5-25312DF02283}" type="slidenum">
              <a:rPr lang="en-US" smtClean="0"/>
              <a:t>‹#›</a:t>
            </a:fld>
            <a:endParaRPr lang="en-US"/>
          </a:p>
        </p:txBody>
      </p:sp>
    </p:spTree>
    <p:extLst>
      <p:ext uri="{BB962C8B-B14F-4D97-AF65-F5344CB8AC3E}">
        <p14:creationId xmlns:p14="http://schemas.microsoft.com/office/powerpoint/2010/main" val="2499602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0EB6356-9F4C-4CE1-B929-04B5F629F75D}" type="datetimeFigureOut">
              <a:rPr lang="en-US" smtClean="0"/>
              <a:t>5/3/2018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73D1C2-0895-474A-A8E5-25312DF02283}" type="slidenum">
              <a:rPr lang="en-US" smtClean="0"/>
              <a:t>‹#›</a:t>
            </a:fld>
            <a:endParaRPr lang="en-US"/>
          </a:p>
        </p:txBody>
      </p:sp>
    </p:spTree>
    <p:extLst>
      <p:ext uri="{BB962C8B-B14F-4D97-AF65-F5344CB8AC3E}">
        <p14:creationId xmlns:p14="http://schemas.microsoft.com/office/powerpoint/2010/main" val="3006443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A0EB6356-9F4C-4CE1-B929-04B5F629F75D}" type="datetimeFigureOut">
              <a:rPr lang="en-US" smtClean="0"/>
              <a:t>5/3/2018</a:t>
            </a:fld>
            <a:endParaRPr lang="en-US"/>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a:p>
        </p:txBody>
      </p:sp>
      <p:sp>
        <p:nvSpPr>
          <p:cNvPr id="6" name="Slide Number Placeholder 5"/>
          <p:cNvSpPr>
            <a:spLocks noGrp="1"/>
          </p:cNvSpPr>
          <p:nvPr>
            <p:ph type="sldNum" sz="quarter" idx="12"/>
          </p:nvPr>
        </p:nvSpPr>
        <p:spPr>
          <a:xfrm>
            <a:off x="8604504" y="5211060"/>
            <a:ext cx="2112264" cy="228600"/>
          </a:xfrm>
        </p:spPr>
        <p:txBody>
          <a:bodyPr/>
          <a:lstStyle/>
          <a:p>
            <a:fld id="{3973D1C2-0895-474A-A8E5-25312DF02283}" type="slidenum">
              <a:rPr lang="en-US" smtClean="0"/>
              <a:t>‹#›</a:t>
            </a:fld>
            <a:endParaRPr lang="en-US"/>
          </a:p>
        </p:txBody>
      </p:sp>
    </p:spTree>
    <p:extLst>
      <p:ext uri="{BB962C8B-B14F-4D97-AF65-F5344CB8AC3E}">
        <p14:creationId xmlns:p14="http://schemas.microsoft.com/office/powerpoint/2010/main" val="135333202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0EB6356-9F4C-4CE1-B929-04B5F629F75D}" type="datetimeFigureOut">
              <a:rPr lang="en-US" smtClean="0"/>
              <a:t>5/3/2018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73D1C2-0895-474A-A8E5-25312DF02283}" type="slidenum">
              <a:rPr lang="en-US" smtClean="0"/>
              <a:t>‹#›</a:t>
            </a:fld>
            <a:endParaRPr lang="en-US"/>
          </a:p>
        </p:txBody>
      </p:sp>
    </p:spTree>
    <p:extLst>
      <p:ext uri="{BB962C8B-B14F-4D97-AF65-F5344CB8AC3E}">
        <p14:creationId xmlns:p14="http://schemas.microsoft.com/office/powerpoint/2010/main" val="1439681027"/>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0EB6356-9F4C-4CE1-B929-04B5F629F75D}" type="datetimeFigureOut">
              <a:rPr lang="en-US" smtClean="0"/>
              <a:t>5/3/2018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73D1C2-0895-474A-A8E5-25312DF02283}" type="slidenum">
              <a:rPr lang="en-US" smtClean="0"/>
              <a:t>‹#›</a:t>
            </a:fld>
            <a:endParaRPr lang="en-US"/>
          </a:p>
        </p:txBody>
      </p:sp>
    </p:spTree>
    <p:extLst>
      <p:ext uri="{BB962C8B-B14F-4D97-AF65-F5344CB8AC3E}">
        <p14:creationId xmlns:p14="http://schemas.microsoft.com/office/powerpoint/2010/main" val="257876349"/>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0EB6356-9F4C-4CE1-B929-04B5F629F75D}" type="datetimeFigureOut">
              <a:rPr lang="en-US" smtClean="0"/>
              <a:t>5/3/2018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73D1C2-0895-474A-A8E5-25312DF02283}" type="slidenum">
              <a:rPr lang="en-US" smtClean="0"/>
              <a:t>‹#›</a:t>
            </a:fld>
            <a:endParaRPr lang="en-US"/>
          </a:p>
        </p:txBody>
      </p:sp>
    </p:spTree>
    <p:extLst>
      <p:ext uri="{BB962C8B-B14F-4D97-AF65-F5344CB8AC3E}">
        <p14:creationId xmlns:p14="http://schemas.microsoft.com/office/powerpoint/2010/main" val="3818493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EB6356-9F4C-4CE1-B929-04B5F629F75D}" type="datetimeFigureOut">
              <a:rPr lang="en-US" smtClean="0"/>
              <a:t>5/3/2018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73D1C2-0895-474A-A8E5-25312DF02283}" type="slidenum">
              <a:rPr lang="en-US" smtClean="0"/>
              <a:t>‹#›</a:t>
            </a:fld>
            <a:endParaRPr lang="en-US"/>
          </a:p>
        </p:txBody>
      </p:sp>
    </p:spTree>
    <p:extLst>
      <p:ext uri="{BB962C8B-B14F-4D97-AF65-F5344CB8AC3E}">
        <p14:creationId xmlns:p14="http://schemas.microsoft.com/office/powerpoint/2010/main" val="890113281"/>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smtClean="0"/>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A0EB6356-9F4C-4CE1-B929-04B5F629F75D}" type="datetimeFigureOut">
              <a:rPr lang="en-US" smtClean="0"/>
              <a:t>5/3/2018</a:t>
            </a:fld>
            <a:endParaRPr lang="en-US"/>
          </a:p>
        </p:txBody>
      </p:sp>
      <p:sp>
        <p:nvSpPr>
          <p:cNvPr id="9" name="Footer Placeholder 8"/>
          <p:cNvSpPr>
            <a:spLocks noGrp="1"/>
          </p:cNvSpPr>
          <p:nvPr>
            <p:ph type="ftr" sz="quarter" idx="11"/>
          </p:nvPr>
        </p:nvSpPr>
        <p:spPr/>
        <p:txBody>
          <a:bodyPr/>
          <a:lstStyle>
            <a:lvl1pPr algn="r">
              <a:defRPr/>
            </a:lvl1pPr>
          </a:lstStyle>
          <a:p>
            <a:endParaRPr lang="en-US"/>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3973D1C2-0895-474A-A8E5-25312DF02283}" type="slidenum">
              <a:rPr lang="en-US" smtClean="0"/>
              <a:t>‹#›</a:t>
            </a:fld>
            <a:endParaRPr lang="en-US"/>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67091637"/>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A0EB6356-9F4C-4CE1-B929-04B5F629F75D}" type="datetimeFigureOut">
              <a:rPr lang="en-US" smtClean="0"/>
              <a:t>5/3/2018</a:t>
            </a:fld>
            <a:endParaRPr lang="en-US"/>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3973D1C2-0895-474A-A8E5-25312DF02283}" type="slidenum">
              <a:rPr lang="en-US" smtClean="0"/>
              <a:t>‹#›</a:t>
            </a:fld>
            <a:endParaRPr lang="en-US"/>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279737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A0EB6356-9F4C-4CE1-B929-04B5F629F75D}" type="datetimeFigureOut">
              <a:rPr lang="en-US" smtClean="0"/>
              <a:t>5/3/2018</a:t>
            </a:fld>
            <a:endParaRPr lang="en-US"/>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973D1C2-0895-474A-A8E5-25312DF02283}" type="slidenum">
              <a:rPr lang="en-US" smtClean="0"/>
              <a:t>‹#›</a:t>
            </a:fld>
            <a:endParaRPr lang="en-US"/>
          </a:p>
        </p:txBody>
      </p:sp>
    </p:spTree>
    <p:extLst>
      <p:ext uri="{BB962C8B-B14F-4D97-AF65-F5344CB8AC3E}">
        <p14:creationId xmlns:p14="http://schemas.microsoft.com/office/powerpoint/2010/main" val="2944977051"/>
      </p:ext>
    </p:extLst>
  </p:cSld>
  <p:clrMap bg1="lt1" tx1="dk1" bg2="lt2" tx2="dk2" accent1="accent1" accent2="accent2" accent3="accent3" accent4="accent4" accent5="accent5" accent6="accent6" hlink="hlink" folHlink="folHlink"/>
  <p:sldLayoutIdLst>
    <p:sldLayoutId id="2147484240" r:id="rId1"/>
    <p:sldLayoutId id="2147484241" r:id="rId2"/>
    <p:sldLayoutId id="2147484242" r:id="rId3"/>
    <p:sldLayoutId id="2147484243" r:id="rId4"/>
    <p:sldLayoutId id="2147484244" r:id="rId5"/>
    <p:sldLayoutId id="2147484245" r:id="rId6"/>
    <p:sldLayoutId id="2147484246" r:id="rId7"/>
    <p:sldLayoutId id="2147484247" r:id="rId8"/>
    <p:sldLayoutId id="2147484248" r:id="rId9"/>
    <p:sldLayoutId id="2147484249" r:id="rId10"/>
    <p:sldLayoutId id="2147484250"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8000" dirty="0" smtClean="0"/>
              <a:t>Welcome to SIA</a:t>
            </a:r>
            <a:br>
              <a:rPr lang="en-US" sz="8000" dirty="0" smtClean="0"/>
            </a:br>
            <a:r>
              <a:rPr lang="en-US" sz="6600" dirty="0" smtClean="0"/>
              <a:t>Middle Academy</a:t>
            </a:r>
            <a:endParaRPr lang="en-US" sz="6600" dirty="0"/>
          </a:p>
        </p:txBody>
      </p:sp>
      <p:sp>
        <p:nvSpPr>
          <p:cNvPr id="3" name="Subtitle 2"/>
          <p:cNvSpPr>
            <a:spLocks noGrp="1"/>
          </p:cNvSpPr>
          <p:nvPr>
            <p:ph type="subTitle" idx="1"/>
          </p:nvPr>
        </p:nvSpPr>
        <p:spPr/>
        <p:txBody>
          <a:bodyPr>
            <a:normAutofit/>
          </a:bodyPr>
          <a:lstStyle/>
          <a:p>
            <a:r>
              <a:rPr lang="en-US" sz="1800" dirty="0" smtClean="0">
                <a:solidFill>
                  <a:srgbClr val="912134"/>
                </a:solidFill>
              </a:rPr>
              <a:t>Parent Orientation Night May 2018</a:t>
            </a:r>
            <a:endParaRPr lang="en-US" sz="1800" dirty="0">
              <a:solidFill>
                <a:srgbClr val="912134"/>
              </a:solidFill>
            </a:endParaRPr>
          </a:p>
        </p:txBody>
      </p:sp>
    </p:spTree>
    <p:extLst>
      <p:ext uri="{BB962C8B-B14F-4D97-AF65-F5344CB8AC3E}">
        <p14:creationId xmlns:p14="http://schemas.microsoft.com/office/powerpoint/2010/main" val="8105318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A9D0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Required Health Forms</a:t>
            </a:r>
            <a:endParaRPr lang="en-US" sz="2700" dirty="0"/>
          </a:p>
        </p:txBody>
      </p:sp>
      <p:sp>
        <p:nvSpPr>
          <p:cNvPr id="4" name="TextBox 3"/>
          <p:cNvSpPr txBox="1"/>
          <p:nvPr/>
        </p:nvSpPr>
        <p:spPr>
          <a:xfrm>
            <a:off x="1066800" y="3599848"/>
            <a:ext cx="3774707" cy="615553"/>
          </a:xfrm>
          <a:prstGeom prst="rect">
            <a:avLst/>
          </a:prstGeom>
          <a:noFill/>
        </p:spPr>
        <p:txBody>
          <a:bodyPr wrap="square" rtlCol="0">
            <a:spAutoFit/>
          </a:bodyPr>
          <a:lstStyle/>
          <a:p>
            <a:r>
              <a:rPr lang="en-US" dirty="0" smtClean="0"/>
              <a:t>Medication at school</a:t>
            </a:r>
          </a:p>
          <a:p>
            <a:pPr marL="742950" lvl="1" indent="-285750">
              <a:buFont typeface="Courier New" panose="02070309020205020404" pitchFamily="49" charset="0"/>
              <a:buChar char="o"/>
            </a:pPr>
            <a:r>
              <a:rPr lang="en-US" sz="1600" dirty="0" smtClean="0"/>
              <a:t>Medication Request Form </a:t>
            </a:r>
          </a:p>
        </p:txBody>
      </p:sp>
      <p:sp>
        <p:nvSpPr>
          <p:cNvPr id="5" name="TextBox 4"/>
          <p:cNvSpPr txBox="1"/>
          <p:nvPr/>
        </p:nvSpPr>
        <p:spPr>
          <a:xfrm>
            <a:off x="1066800" y="4519523"/>
            <a:ext cx="4381099" cy="1107996"/>
          </a:xfrm>
          <a:prstGeom prst="rect">
            <a:avLst/>
          </a:prstGeom>
          <a:noFill/>
        </p:spPr>
        <p:txBody>
          <a:bodyPr wrap="square" rtlCol="0">
            <a:spAutoFit/>
          </a:bodyPr>
          <a:lstStyle/>
          <a:p>
            <a:r>
              <a:rPr lang="en-US" dirty="0" smtClean="0"/>
              <a:t>Immunization </a:t>
            </a:r>
            <a:r>
              <a:rPr lang="en-US" u="sng" dirty="0" smtClean="0"/>
              <a:t>(All Students) </a:t>
            </a:r>
          </a:p>
          <a:p>
            <a:pPr marL="742950" lvl="1" indent="-285750">
              <a:buFont typeface="Courier New" panose="02070309020205020404" pitchFamily="49" charset="0"/>
              <a:buChar char="o"/>
            </a:pPr>
            <a:r>
              <a:rPr lang="en-US" sz="1600" dirty="0" smtClean="0"/>
              <a:t>Certificate of Immunization Status</a:t>
            </a:r>
          </a:p>
          <a:p>
            <a:pPr lvl="2"/>
            <a:r>
              <a:rPr lang="en-US" sz="1600" dirty="0" smtClean="0"/>
              <a:t>	OR</a:t>
            </a:r>
            <a:endParaRPr lang="en-US" sz="1600" dirty="0"/>
          </a:p>
          <a:p>
            <a:pPr marL="742950" lvl="1" indent="-285750">
              <a:buFont typeface="Courier New" panose="02070309020205020404" pitchFamily="49" charset="0"/>
              <a:buChar char="o"/>
            </a:pPr>
            <a:r>
              <a:rPr lang="en-US" sz="1600" dirty="0" smtClean="0"/>
              <a:t> Certificate of Exemption</a:t>
            </a:r>
            <a:endParaRPr lang="en-US" sz="1600" dirty="0"/>
          </a:p>
        </p:txBody>
      </p:sp>
      <p:sp>
        <p:nvSpPr>
          <p:cNvPr id="6" name="TextBox 5"/>
          <p:cNvSpPr txBox="1"/>
          <p:nvPr/>
        </p:nvSpPr>
        <p:spPr>
          <a:xfrm>
            <a:off x="1066800" y="2245908"/>
            <a:ext cx="4063465" cy="1107996"/>
          </a:xfrm>
          <a:prstGeom prst="rect">
            <a:avLst/>
          </a:prstGeom>
          <a:noFill/>
        </p:spPr>
        <p:txBody>
          <a:bodyPr wrap="square" rtlCol="0">
            <a:spAutoFit/>
          </a:bodyPr>
          <a:lstStyle/>
          <a:p>
            <a:r>
              <a:rPr lang="en-US" dirty="0" smtClean="0"/>
              <a:t>Food Allergies</a:t>
            </a:r>
          </a:p>
          <a:p>
            <a:pPr marL="742950" lvl="1" indent="-285750">
              <a:buFont typeface="Courier New" panose="02070309020205020404" pitchFamily="49" charset="0"/>
              <a:buChar char="o"/>
            </a:pPr>
            <a:r>
              <a:rPr lang="en-US" sz="1600" dirty="0" smtClean="0"/>
              <a:t>Severe Allergies (Hs-634)</a:t>
            </a:r>
          </a:p>
          <a:p>
            <a:pPr marL="742950" lvl="1" indent="-285750">
              <a:buFont typeface="Courier New" panose="02070309020205020404" pitchFamily="49" charset="0"/>
              <a:buChar char="o"/>
            </a:pPr>
            <a:r>
              <a:rPr lang="en-US" sz="1600" dirty="0" smtClean="0"/>
              <a:t>Student Diet Prescription</a:t>
            </a:r>
          </a:p>
          <a:p>
            <a:pPr marL="742950" lvl="1" indent="-285750">
              <a:buFont typeface="Courier New" panose="02070309020205020404" pitchFamily="49" charset="0"/>
              <a:buChar char="o"/>
            </a:pPr>
            <a:r>
              <a:rPr lang="en-US" sz="1600" dirty="0" smtClean="0"/>
              <a:t>Standard Food Substitutions</a:t>
            </a:r>
            <a:endParaRPr lang="en-US" sz="1600" dirty="0"/>
          </a:p>
        </p:txBody>
      </p:sp>
      <p:sp>
        <p:nvSpPr>
          <p:cNvPr id="8" name="TextBox 7"/>
          <p:cNvSpPr txBox="1"/>
          <p:nvPr/>
        </p:nvSpPr>
        <p:spPr>
          <a:xfrm>
            <a:off x="6323796" y="2245908"/>
            <a:ext cx="4600878" cy="1107996"/>
          </a:xfrm>
          <a:prstGeom prst="rect">
            <a:avLst/>
          </a:prstGeom>
          <a:noFill/>
        </p:spPr>
        <p:txBody>
          <a:bodyPr wrap="square" rtlCol="0">
            <a:spAutoFit/>
          </a:bodyPr>
          <a:lstStyle/>
          <a:p>
            <a:r>
              <a:rPr lang="en-US" dirty="0" smtClean="0"/>
              <a:t>Asthma</a:t>
            </a:r>
          </a:p>
          <a:p>
            <a:pPr marL="742950" lvl="1" indent="-285750">
              <a:buFont typeface="Courier New" panose="02070309020205020404" pitchFamily="49" charset="0"/>
              <a:buChar char="o"/>
            </a:pPr>
            <a:r>
              <a:rPr lang="en-US" sz="1600" dirty="0" smtClean="0"/>
              <a:t>Asthma Plan and Medication Order</a:t>
            </a:r>
          </a:p>
          <a:p>
            <a:pPr marL="742950" lvl="1" indent="-285750">
              <a:buFont typeface="Courier New" panose="02070309020205020404" pitchFamily="49" charset="0"/>
              <a:buChar char="o"/>
            </a:pPr>
            <a:r>
              <a:rPr lang="en-US" sz="1600" dirty="0"/>
              <a:t>Medication Request Form</a:t>
            </a:r>
          </a:p>
          <a:p>
            <a:pPr lvl="1"/>
            <a:endParaRPr lang="en-US" sz="1600" dirty="0"/>
          </a:p>
        </p:txBody>
      </p:sp>
      <p:pic>
        <p:nvPicPr>
          <p:cNvPr id="1026" name="Picture 2" descr="Image result for health form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5572" y="4827299"/>
            <a:ext cx="1497325" cy="149732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323796" y="3575095"/>
            <a:ext cx="4600878" cy="861774"/>
          </a:xfrm>
          <a:prstGeom prst="rect">
            <a:avLst/>
          </a:prstGeom>
          <a:noFill/>
        </p:spPr>
        <p:txBody>
          <a:bodyPr wrap="square" rtlCol="0">
            <a:spAutoFit/>
          </a:bodyPr>
          <a:lstStyle/>
          <a:p>
            <a:r>
              <a:rPr lang="en-US" dirty="0" smtClean="0"/>
              <a:t>Severe Allergies (</a:t>
            </a:r>
            <a:r>
              <a:rPr lang="en-US" dirty="0" err="1" smtClean="0"/>
              <a:t>Epi</a:t>
            </a:r>
            <a:r>
              <a:rPr lang="en-US" dirty="0" smtClean="0"/>
              <a:t>-</a:t>
            </a:r>
            <a:r>
              <a:rPr lang="en-US" dirty="0"/>
              <a:t>P</a:t>
            </a:r>
            <a:r>
              <a:rPr lang="en-US" dirty="0" smtClean="0"/>
              <a:t>en)</a:t>
            </a:r>
          </a:p>
          <a:p>
            <a:pPr marL="742950" lvl="1" indent="-285750">
              <a:buFont typeface="Courier New" panose="02070309020205020404" pitchFamily="49" charset="0"/>
              <a:buChar char="o"/>
            </a:pPr>
            <a:r>
              <a:rPr lang="en-US" sz="1600" dirty="0" smtClean="0"/>
              <a:t>Severe Allergies (Hs-634) </a:t>
            </a:r>
          </a:p>
          <a:p>
            <a:pPr marL="742950" lvl="1" indent="-285750">
              <a:buFont typeface="Courier New" panose="02070309020205020404" pitchFamily="49" charset="0"/>
              <a:buChar char="o"/>
            </a:pPr>
            <a:r>
              <a:rPr lang="en-US" sz="1600" dirty="0" smtClean="0"/>
              <a:t>Medication Request Form</a:t>
            </a:r>
          </a:p>
        </p:txBody>
      </p:sp>
    </p:spTree>
    <p:extLst>
      <p:ext uri="{BB962C8B-B14F-4D97-AF65-F5344CB8AC3E}">
        <p14:creationId xmlns:p14="http://schemas.microsoft.com/office/powerpoint/2010/main" val="14511309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1213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Reminder</a:t>
            </a:r>
            <a:endParaRPr lang="en-US" dirty="0"/>
          </a:p>
        </p:txBody>
      </p:sp>
      <p:sp>
        <p:nvSpPr>
          <p:cNvPr id="3" name="Content Placeholder 2"/>
          <p:cNvSpPr>
            <a:spLocks noGrp="1"/>
          </p:cNvSpPr>
          <p:nvPr>
            <p:ph idx="1"/>
          </p:nvPr>
        </p:nvSpPr>
        <p:spPr>
          <a:xfrm>
            <a:off x="1066800" y="2014194"/>
            <a:ext cx="10708640" cy="3891280"/>
          </a:xfrm>
        </p:spPr>
        <p:txBody>
          <a:bodyPr>
            <a:noAutofit/>
          </a:bodyPr>
          <a:lstStyle/>
          <a:p>
            <a:r>
              <a:rPr lang="en-US" sz="2400" dirty="0" smtClean="0"/>
              <a:t>If your student(s) need(s) to have any of the items listed below a “Medication Request Form” must be completed by a Licensed Health Professional with Prescriptive Authority:</a:t>
            </a:r>
          </a:p>
          <a:p>
            <a:r>
              <a:rPr lang="en-US" sz="2400" dirty="0" err="1" smtClean="0"/>
              <a:t>Chapstick</a:t>
            </a:r>
            <a:endParaRPr lang="en-US" sz="2400" dirty="0" smtClean="0"/>
          </a:p>
          <a:p>
            <a:r>
              <a:rPr lang="en-US" sz="2400" dirty="0" smtClean="0"/>
              <a:t>Ibuprofen, Tylenol or any medication </a:t>
            </a:r>
          </a:p>
          <a:p>
            <a:r>
              <a:rPr lang="en-US" sz="2400" dirty="0" smtClean="0"/>
              <a:t>Cough drops</a:t>
            </a:r>
          </a:p>
          <a:p>
            <a:r>
              <a:rPr lang="en-US" sz="2400" dirty="0" smtClean="0"/>
              <a:t>Gum </a:t>
            </a:r>
          </a:p>
          <a:p>
            <a:pPr marL="0" indent="0">
              <a:buNone/>
            </a:pPr>
            <a:r>
              <a:rPr lang="en-US" sz="2000" i="1" dirty="0" smtClean="0"/>
              <a:t>*Medical Forms can be found on our website by opening the “Parents” tab and selecting “Additional Enrollment Forms”. Please download and complete all of the required forms. </a:t>
            </a:r>
            <a:endParaRPr lang="en-US" sz="2000" i="1" dirty="0"/>
          </a:p>
        </p:txBody>
      </p:sp>
      <p:pic>
        <p:nvPicPr>
          <p:cNvPr id="1026" name="Picture 2" descr="Image result for cough dro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15095" y="3180080"/>
            <a:ext cx="1690344" cy="1690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29174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TextBox 1"/>
          <p:cNvSpPr txBox="1"/>
          <p:nvPr/>
        </p:nvSpPr>
        <p:spPr>
          <a:xfrm>
            <a:off x="7308915" y="1605837"/>
            <a:ext cx="4609707" cy="3970318"/>
          </a:xfrm>
          <a:prstGeom prst="rect">
            <a:avLst/>
          </a:prstGeom>
          <a:noFill/>
        </p:spPr>
        <p:txBody>
          <a:bodyPr wrap="square" rtlCol="0">
            <a:spAutoFit/>
          </a:bodyPr>
          <a:lstStyle/>
          <a:p>
            <a:r>
              <a:rPr lang="en-US" sz="2800" dirty="0" smtClean="0"/>
              <a:t>Step 14: Will prompt you to upload the required documents. If you cannot upload these documents we will need to collect hard copies. Please contact the </a:t>
            </a:r>
            <a:r>
              <a:rPr lang="en-US" sz="2800" dirty="0"/>
              <a:t>M</a:t>
            </a:r>
            <a:r>
              <a:rPr lang="en-US" sz="2800" dirty="0" smtClean="0"/>
              <a:t>ain Office at the Middle Academy.  </a:t>
            </a:r>
            <a:endParaRPr lang="en-US" sz="28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901" y="989240"/>
            <a:ext cx="6813416" cy="4758418"/>
          </a:xfrm>
          <a:prstGeom prst="rect">
            <a:avLst/>
          </a:prstGeom>
        </p:spPr>
      </p:pic>
    </p:spTree>
    <p:extLst>
      <p:ext uri="{BB962C8B-B14F-4D97-AF65-F5344CB8AC3E}">
        <p14:creationId xmlns:p14="http://schemas.microsoft.com/office/powerpoint/2010/main" val="6988801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A9D0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Enrollment</a:t>
            </a:r>
            <a:endParaRPr lang="en-US" dirty="0"/>
          </a:p>
        </p:txBody>
      </p:sp>
      <p:sp>
        <p:nvSpPr>
          <p:cNvPr id="3" name="Content Placeholder 2"/>
          <p:cNvSpPr>
            <a:spLocks noGrp="1"/>
          </p:cNvSpPr>
          <p:nvPr>
            <p:ph idx="1"/>
          </p:nvPr>
        </p:nvSpPr>
        <p:spPr/>
        <p:txBody>
          <a:bodyPr/>
          <a:lstStyle/>
          <a:p>
            <a:pPr marL="0" indent="0">
              <a:buNone/>
            </a:pPr>
            <a:r>
              <a:rPr lang="en-US" sz="2800" dirty="0" smtClean="0"/>
              <a:t>Documents </a:t>
            </a:r>
          </a:p>
          <a:p>
            <a:r>
              <a:rPr lang="en-US" sz="2400" dirty="0" smtClean="0"/>
              <a:t>Birth Certification (State not Hospital) </a:t>
            </a:r>
          </a:p>
          <a:p>
            <a:r>
              <a:rPr lang="en-US" sz="2400" dirty="0" smtClean="0"/>
              <a:t>Current Immunizations</a:t>
            </a:r>
          </a:p>
          <a:p>
            <a:r>
              <a:rPr lang="en-US" sz="2400" dirty="0" smtClean="0"/>
              <a:t>Photo ID </a:t>
            </a:r>
          </a:p>
          <a:p>
            <a:r>
              <a:rPr lang="en-US" sz="2400" dirty="0" smtClean="0"/>
              <a:t>Two “proof of address” documents  (Example: any mail that shows name and address, utility bill with name and address) Photo ID of a guardian does NOT count. </a:t>
            </a:r>
            <a:endParaRPr lang="en-US" sz="2400" dirty="0"/>
          </a:p>
        </p:txBody>
      </p:sp>
    </p:spTree>
    <p:extLst>
      <p:ext uri="{BB962C8B-B14F-4D97-AF65-F5344CB8AC3E}">
        <p14:creationId xmlns:p14="http://schemas.microsoft.com/office/powerpoint/2010/main" val="2024413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91213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Upcoming </a:t>
            </a:r>
            <a:r>
              <a:rPr lang="en-US" dirty="0"/>
              <a:t>E</a:t>
            </a:r>
            <a:r>
              <a:rPr lang="en-US" dirty="0" smtClean="0"/>
              <a:t>vents</a:t>
            </a:r>
            <a:endParaRPr lang="en-US" dirty="0"/>
          </a:p>
        </p:txBody>
      </p:sp>
      <p:sp>
        <p:nvSpPr>
          <p:cNvPr id="3" name="Content Placeholder 2"/>
          <p:cNvSpPr>
            <a:spLocks noGrp="1"/>
          </p:cNvSpPr>
          <p:nvPr>
            <p:ph idx="1"/>
          </p:nvPr>
        </p:nvSpPr>
        <p:spPr/>
        <p:txBody>
          <a:bodyPr/>
          <a:lstStyle/>
          <a:p>
            <a:pPr marL="274320" lvl="1" indent="0" algn="ctr">
              <a:buNone/>
            </a:pPr>
            <a:endParaRPr lang="en-US" sz="2800" dirty="0" smtClean="0"/>
          </a:p>
          <a:p>
            <a:pPr marL="274320" lvl="1" indent="0" algn="ctr">
              <a:buNone/>
            </a:pPr>
            <a:r>
              <a:rPr lang="en-US" sz="3600" dirty="0" smtClean="0"/>
              <a:t>Middle Academy International Night </a:t>
            </a:r>
          </a:p>
          <a:p>
            <a:pPr marL="274320" lvl="1" indent="0" algn="ctr">
              <a:buNone/>
            </a:pPr>
            <a:endParaRPr lang="en-US" sz="2800" dirty="0"/>
          </a:p>
          <a:p>
            <a:pPr marL="274320" lvl="1" indent="0" algn="ctr">
              <a:buNone/>
            </a:pPr>
            <a:r>
              <a:rPr lang="en-US" sz="2800" dirty="0" smtClean="0"/>
              <a:t>Friday, May 11</a:t>
            </a:r>
            <a:r>
              <a:rPr lang="en-US" sz="2800" baseline="30000" dirty="0" smtClean="0"/>
              <a:t>th</a:t>
            </a:r>
            <a:r>
              <a:rPr lang="en-US" sz="2800" dirty="0" smtClean="0"/>
              <a:t> from 5:30 pm to 7:00 pm </a:t>
            </a:r>
          </a:p>
          <a:p>
            <a:pPr marL="274320" lvl="1" indent="0" algn="ctr">
              <a:buNone/>
            </a:pPr>
            <a:endParaRPr lang="en-US" sz="2800" dirty="0"/>
          </a:p>
          <a:p>
            <a:pPr marL="274320" lvl="1" indent="0" algn="ctr">
              <a:buNone/>
            </a:pPr>
            <a:endParaRPr lang="en-US" sz="2800" dirty="0" smtClean="0"/>
          </a:p>
          <a:p>
            <a:pPr marL="274320" lvl="1" indent="0" algn="ctr">
              <a:buNone/>
            </a:pPr>
            <a:endParaRPr lang="en-US" sz="2800" dirty="0"/>
          </a:p>
          <a:p>
            <a:pPr marL="548640" lvl="2" indent="0">
              <a:buNone/>
            </a:pPr>
            <a:endParaRPr lang="en-US" dirty="0"/>
          </a:p>
        </p:txBody>
      </p:sp>
    </p:spTree>
    <p:extLst>
      <p:ext uri="{BB962C8B-B14F-4D97-AF65-F5344CB8AC3E}">
        <p14:creationId xmlns:p14="http://schemas.microsoft.com/office/powerpoint/2010/main" val="26562216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829559" y="642593"/>
            <a:ext cx="10916239" cy="5136037"/>
          </a:xfrm>
        </p:spPr>
        <p:txBody>
          <a:bodyPr>
            <a:normAutofit/>
          </a:bodyPr>
          <a:lstStyle/>
          <a:p>
            <a:pPr algn="ctr"/>
            <a:r>
              <a:rPr lang="en-US" sz="6600" dirty="0" smtClean="0"/>
              <a:t>Thank you!</a:t>
            </a:r>
            <a:r>
              <a:rPr lang="en-US" sz="5400" dirty="0" smtClean="0"/>
              <a:t/>
            </a:r>
            <a:br>
              <a:rPr lang="en-US" sz="5400" dirty="0" smtClean="0"/>
            </a:br>
            <a:endParaRPr lang="en-US" sz="5400" dirty="0"/>
          </a:p>
        </p:txBody>
      </p:sp>
      <p:pic>
        <p:nvPicPr>
          <p:cNvPr id="7" name="Picture 6"/>
          <p:cNvPicPr>
            <a:picLocks noChangeAspect="1"/>
          </p:cNvPicPr>
          <p:nvPr/>
        </p:nvPicPr>
        <p:blipFill>
          <a:blip r:embed="rId3"/>
          <a:stretch>
            <a:fillRect/>
          </a:stretch>
        </p:blipFill>
        <p:spPr>
          <a:xfrm>
            <a:off x="4797015" y="3706796"/>
            <a:ext cx="2981325" cy="971550"/>
          </a:xfrm>
          <a:prstGeom prst="rect">
            <a:avLst/>
          </a:prstGeom>
        </p:spPr>
      </p:pic>
    </p:spTree>
    <p:extLst>
      <p:ext uri="{BB962C8B-B14F-4D97-AF65-F5344CB8AC3E}">
        <p14:creationId xmlns:p14="http://schemas.microsoft.com/office/powerpoint/2010/main" val="28082954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Enrollment </a:t>
            </a:r>
            <a:endParaRPr lang="en-US" dirty="0"/>
          </a:p>
        </p:txBody>
      </p:sp>
      <p:sp>
        <p:nvSpPr>
          <p:cNvPr id="5" name="TextBox 4"/>
          <p:cNvSpPr txBox="1"/>
          <p:nvPr/>
        </p:nvSpPr>
        <p:spPr>
          <a:xfrm>
            <a:off x="413657" y="1774371"/>
            <a:ext cx="4224167" cy="3970318"/>
          </a:xfrm>
          <a:prstGeom prst="rect">
            <a:avLst/>
          </a:prstGeom>
          <a:noFill/>
        </p:spPr>
        <p:txBody>
          <a:bodyPr wrap="square" rtlCol="0">
            <a:spAutoFit/>
          </a:bodyPr>
          <a:lstStyle/>
          <a:p>
            <a:r>
              <a:rPr lang="en-US" sz="2800" dirty="0" smtClean="0"/>
              <a:t>Emailed a link to Skyward Family Access</a:t>
            </a:r>
          </a:p>
          <a:p>
            <a:endParaRPr lang="en-US" sz="2800" dirty="0" smtClean="0"/>
          </a:p>
          <a:p>
            <a:r>
              <a:rPr lang="en-US" sz="2800" dirty="0" smtClean="0"/>
              <a:t>If link is lost then </a:t>
            </a:r>
            <a:r>
              <a:rPr lang="en-US" sz="2800" dirty="0"/>
              <a:t>p</a:t>
            </a:r>
            <a:r>
              <a:rPr lang="en-US" sz="2800" dirty="0" smtClean="0"/>
              <a:t>lease click on the red Family Access Login button that can be found on our homepage.</a:t>
            </a:r>
          </a:p>
          <a:p>
            <a:r>
              <a:rPr lang="en-US" sz="2800" dirty="0" smtClean="0"/>
              <a:t> </a:t>
            </a:r>
            <a:endParaRPr lang="en-US" sz="2800" dirty="0"/>
          </a:p>
        </p:txBody>
      </p:sp>
      <p:sp>
        <p:nvSpPr>
          <p:cNvPr id="6" name="Left Arrow 5"/>
          <p:cNvSpPr/>
          <p:nvPr/>
        </p:nvSpPr>
        <p:spPr>
          <a:xfrm rot="5400000">
            <a:off x="6666346" y="5690873"/>
            <a:ext cx="1002800" cy="667728"/>
          </a:xfrm>
          <a:prstGeom prst="left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p:cNvPicPr>
            <a:picLocks noGrp="1" noChangeAspect="1"/>
          </p:cNvPicPr>
          <p:nvPr>
            <p:ph idx="1"/>
          </p:nvPr>
        </p:nvPicPr>
        <p:blipFill rotWithShape="1">
          <a:blip r:embed="rId3">
            <a:extLst>
              <a:ext uri="{28A0092B-C50C-407E-A947-70E740481C1C}">
                <a14:useLocalDpi xmlns:a14="http://schemas.microsoft.com/office/drawing/2010/main" val="0"/>
              </a:ext>
            </a:extLst>
          </a:blip>
          <a:srcRect l="4914" r="1939"/>
          <a:stretch/>
        </p:blipFill>
        <p:spPr>
          <a:xfrm>
            <a:off x="4969042" y="1116847"/>
            <a:ext cx="6723636" cy="4209696"/>
          </a:xfrm>
        </p:spPr>
      </p:pic>
    </p:spTree>
    <p:extLst>
      <p:ext uri="{BB962C8B-B14F-4D97-AF65-F5344CB8AC3E}">
        <p14:creationId xmlns:p14="http://schemas.microsoft.com/office/powerpoint/2010/main" val="15365799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Enrollment </a:t>
            </a:r>
            <a:endParaRPr lang="en-US" dirty="0"/>
          </a:p>
        </p:txBody>
      </p:sp>
      <p:pic>
        <p:nvPicPr>
          <p:cNvPr id="4" name="Content Placeholder 3"/>
          <p:cNvPicPr>
            <a:picLocks noGrp="1" noChangeAspect="1"/>
          </p:cNvPicPr>
          <p:nvPr>
            <p:ph idx="1"/>
          </p:nvPr>
        </p:nvPicPr>
        <p:blipFill>
          <a:blip r:embed="rId3"/>
          <a:stretch>
            <a:fillRect/>
          </a:stretch>
        </p:blipFill>
        <p:spPr>
          <a:xfrm>
            <a:off x="627691" y="1834085"/>
            <a:ext cx="5695571" cy="3932237"/>
          </a:xfrm>
          <a:prstGeom prst="rect">
            <a:avLst/>
          </a:prstGeom>
        </p:spPr>
      </p:pic>
      <p:sp>
        <p:nvSpPr>
          <p:cNvPr id="6" name="TextBox 5"/>
          <p:cNvSpPr txBox="1"/>
          <p:nvPr/>
        </p:nvSpPr>
        <p:spPr>
          <a:xfrm>
            <a:off x="6323261" y="332510"/>
            <a:ext cx="5868739" cy="6124754"/>
          </a:xfrm>
          <a:prstGeom prst="rect">
            <a:avLst/>
          </a:prstGeom>
          <a:noFill/>
        </p:spPr>
        <p:txBody>
          <a:bodyPr wrap="square" rtlCol="0">
            <a:spAutoFit/>
          </a:bodyPr>
          <a:lstStyle/>
          <a:p>
            <a:r>
              <a:rPr lang="en-US" sz="2400" dirty="0" smtClean="0"/>
              <a:t>You will use this program Skyward Family Access for your enrollment packet as well as checking grades and attendance through out the school year. </a:t>
            </a:r>
          </a:p>
          <a:p>
            <a:endParaRPr lang="en-US" sz="2400" dirty="0" smtClean="0"/>
          </a:p>
          <a:p>
            <a:r>
              <a:rPr lang="en-US" sz="2400" dirty="0" smtClean="0"/>
              <a:t>Login: </a:t>
            </a:r>
            <a:r>
              <a:rPr lang="en-US" sz="2400" dirty="0" smtClean="0"/>
              <a:t>the </a:t>
            </a:r>
            <a:r>
              <a:rPr lang="en-US" sz="2400" dirty="0"/>
              <a:t>f</a:t>
            </a:r>
            <a:r>
              <a:rPr lang="en-US" sz="2400" dirty="0" smtClean="0"/>
              <a:t>irst </a:t>
            </a:r>
            <a:r>
              <a:rPr lang="en-US" sz="2400" dirty="0" smtClean="0"/>
              <a:t>5 letters of your last name, </a:t>
            </a:r>
            <a:r>
              <a:rPr lang="en-US" sz="2400" dirty="0" smtClean="0"/>
              <a:t>the first </a:t>
            </a:r>
            <a:r>
              <a:rPr lang="en-US" sz="2400" dirty="0" smtClean="0"/>
              <a:t>3 letters of your first name followed by 3 zeroes </a:t>
            </a:r>
          </a:p>
          <a:p>
            <a:r>
              <a:rPr lang="en-US" sz="2400" u="sng" dirty="0" smtClean="0"/>
              <a:t>Example</a:t>
            </a:r>
            <a:r>
              <a:rPr lang="en-US" sz="2400" dirty="0" smtClean="0"/>
              <a:t>: rabbipet000</a:t>
            </a:r>
          </a:p>
          <a:p>
            <a:endParaRPr lang="en-US" sz="2400" dirty="0"/>
          </a:p>
          <a:p>
            <a:r>
              <a:rPr lang="en-US" sz="2400" dirty="0" smtClean="0"/>
              <a:t>Temporary </a:t>
            </a:r>
            <a:r>
              <a:rPr lang="en-US" sz="2400" dirty="0" smtClean="0"/>
              <a:t>Password in </a:t>
            </a:r>
            <a:r>
              <a:rPr lang="en-US" sz="2400" b="1" dirty="0" smtClean="0"/>
              <a:t>ALL CAPS</a:t>
            </a:r>
            <a:r>
              <a:rPr lang="en-US" sz="2400" dirty="0" smtClean="0"/>
              <a:t>: the first </a:t>
            </a:r>
            <a:r>
              <a:rPr lang="en-US" sz="2400" dirty="0" smtClean="0"/>
              <a:t>5 letters of </a:t>
            </a:r>
            <a:r>
              <a:rPr lang="en-US" sz="2400" dirty="0" smtClean="0"/>
              <a:t>your first </a:t>
            </a:r>
            <a:r>
              <a:rPr lang="en-US" sz="2400" dirty="0" smtClean="0"/>
              <a:t>name, </a:t>
            </a:r>
            <a:r>
              <a:rPr lang="en-US" sz="2400" dirty="0" smtClean="0"/>
              <a:t>“!”,  </a:t>
            </a:r>
            <a:r>
              <a:rPr lang="en-US" sz="2400" dirty="0" smtClean="0"/>
              <a:t>first 5 letters of </a:t>
            </a:r>
            <a:r>
              <a:rPr lang="en-US" sz="2400" dirty="0" smtClean="0"/>
              <a:t>your last </a:t>
            </a:r>
            <a:r>
              <a:rPr lang="en-US" sz="2400" dirty="0" smtClean="0"/>
              <a:t>name followed by the number 1. </a:t>
            </a:r>
            <a:r>
              <a:rPr lang="en-US" sz="2400" u="sng" dirty="0" smtClean="0"/>
              <a:t>Example:</a:t>
            </a:r>
            <a:r>
              <a:rPr lang="en-US" sz="2400" dirty="0" smtClean="0"/>
              <a:t> peter!rabbi1 </a:t>
            </a:r>
          </a:p>
          <a:p>
            <a:r>
              <a:rPr lang="en-US" sz="1600" dirty="0" smtClean="0"/>
              <a:t>*Once you log in you will be prompted to change your password. </a:t>
            </a:r>
            <a:endParaRPr lang="en-US" sz="1600" dirty="0"/>
          </a:p>
        </p:txBody>
      </p:sp>
    </p:spTree>
    <p:extLst>
      <p:ext uri="{BB962C8B-B14F-4D97-AF65-F5344CB8AC3E}">
        <p14:creationId xmlns:p14="http://schemas.microsoft.com/office/powerpoint/2010/main" val="21535128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A9D0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Enrollment </a:t>
            </a:r>
            <a:endParaRPr lang="en-US" dirty="0"/>
          </a:p>
        </p:txBody>
      </p:sp>
      <p:sp>
        <p:nvSpPr>
          <p:cNvPr id="8" name="TextBox 7"/>
          <p:cNvSpPr txBox="1"/>
          <p:nvPr/>
        </p:nvSpPr>
        <p:spPr>
          <a:xfrm>
            <a:off x="8168640" y="2265680"/>
            <a:ext cx="3362960" cy="1815882"/>
          </a:xfrm>
          <a:prstGeom prst="rect">
            <a:avLst/>
          </a:prstGeom>
          <a:noFill/>
        </p:spPr>
        <p:txBody>
          <a:bodyPr wrap="square" rtlCol="0">
            <a:spAutoFit/>
          </a:bodyPr>
          <a:lstStyle/>
          <a:p>
            <a:r>
              <a:rPr lang="en-US" sz="2800" dirty="0" smtClean="0"/>
              <a:t>Click on :</a:t>
            </a:r>
          </a:p>
          <a:p>
            <a:r>
              <a:rPr lang="en-US" sz="2800" dirty="0" smtClean="0"/>
              <a:t>“Go to 2018-2019 Registration for your student” </a:t>
            </a:r>
            <a:endParaRPr lang="en-US" sz="2800"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965" y="2014193"/>
            <a:ext cx="7289417" cy="2858595"/>
          </a:xfrm>
          <a:prstGeom prst="rect">
            <a:avLst/>
          </a:prstGeom>
        </p:spPr>
      </p:pic>
      <p:sp>
        <p:nvSpPr>
          <p:cNvPr id="9" name="Right Arrow 8"/>
          <p:cNvSpPr/>
          <p:nvPr/>
        </p:nvSpPr>
        <p:spPr>
          <a:xfrm rot="16200000">
            <a:off x="1225210" y="4073400"/>
            <a:ext cx="1228963" cy="842883"/>
          </a:xfrm>
          <a:prstGeom prst="rightArrow">
            <a:avLst/>
          </a:prstGeom>
          <a:solidFill>
            <a:srgbClr val="91213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574757" y="2375775"/>
            <a:ext cx="2033337" cy="348916"/>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740443" y="4482809"/>
            <a:ext cx="553452" cy="221538"/>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60819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12134"/>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3939" y="204537"/>
            <a:ext cx="9481777" cy="6460958"/>
          </a:xfrm>
          <a:prstGeom prst="rect">
            <a:avLst/>
          </a:prstGeom>
        </p:spPr>
      </p:pic>
      <p:sp>
        <p:nvSpPr>
          <p:cNvPr id="5" name="Rectangle 4"/>
          <p:cNvSpPr/>
          <p:nvPr/>
        </p:nvSpPr>
        <p:spPr>
          <a:xfrm>
            <a:off x="2454708" y="341696"/>
            <a:ext cx="1768375" cy="247851"/>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791327" y="998621"/>
            <a:ext cx="591153" cy="232611"/>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2956560" y="2118970"/>
            <a:ext cx="5577840" cy="3601110"/>
          </a:xfrm>
        </p:spPr>
        <p:txBody>
          <a:bodyPr>
            <a:normAutofit/>
          </a:bodyPr>
          <a:lstStyle/>
          <a:p>
            <a:r>
              <a:rPr lang="en-US" sz="2400" dirty="0" smtClean="0"/>
              <a:t>This is the main </a:t>
            </a:r>
            <a:r>
              <a:rPr lang="en-US" sz="2400" dirty="0"/>
              <a:t>p</a:t>
            </a:r>
            <a:r>
              <a:rPr lang="en-US" sz="2400" dirty="0" smtClean="0"/>
              <a:t>age of the enrollment packet.</a:t>
            </a:r>
          </a:p>
          <a:p>
            <a:endParaRPr lang="en-US" sz="2000" dirty="0"/>
          </a:p>
          <a:p>
            <a:r>
              <a:rPr lang="en-US" sz="2400" dirty="0" smtClean="0"/>
              <a:t>Click on the different sections on the left to complete the packet. </a:t>
            </a:r>
            <a:endParaRPr lang="en-US" sz="2400" dirty="0"/>
          </a:p>
        </p:txBody>
      </p:sp>
      <p:sp>
        <p:nvSpPr>
          <p:cNvPr id="9" name="Right Arrow 8"/>
          <p:cNvSpPr/>
          <p:nvPr/>
        </p:nvSpPr>
        <p:spPr>
          <a:xfrm>
            <a:off x="6013116" y="4586438"/>
            <a:ext cx="1971040" cy="955040"/>
          </a:xfrm>
          <a:prstGeom prst="rightArrow">
            <a:avLst/>
          </a:prstGeom>
          <a:solidFill>
            <a:srgbClr val="FA9D0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2160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674" y="650240"/>
            <a:ext cx="8275755" cy="5389388"/>
          </a:xfrm>
          <a:prstGeom prst="rect">
            <a:avLst/>
          </a:prstGeom>
        </p:spPr>
      </p:pic>
      <p:sp>
        <p:nvSpPr>
          <p:cNvPr id="3" name="Content Placeholder 2"/>
          <p:cNvSpPr>
            <a:spLocks noGrp="1"/>
          </p:cNvSpPr>
          <p:nvPr>
            <p:ph idx="1"/>
          </p:nvPr>
        </p:nvSpPr>
        <p:spPr>
          <a:xfrm>
            <a:off x="8640848" y="650240"/>
            <a:ext cx="3300096" cy="5625782"/>
          </a:xfrm>
        </p:spPr>
        <p:txBody>
          <a:bodyPr>
            <a:normAutofit lnSpcReduction="10000"/>
          </a:bodyPr>
          <a:lstStyle/>
          <a:p>
            <a:r>
              <a:rPr lang="en-US" sz="2800" dirty="0" smtClean="0"/>
              <a:t>Example of 1</a:t>
            </a:r>
            <a:r>
              <a:rPr lang="en-US" sz="2800" baseline="30000" dirty="0" smtClean="0"/>
              <a:t>st</a:t>
            </a:r>
            <a:r>
              <a:rPr lang="en-US" sz="2800" dirty="0" smtClean="0"/>
              <a:t> step. Many of the steps will require you to fill in information. </a:t>
            </a:r>
          </a:p>
          <a:p>
            <a:pPr marL="0" indent="0">
              <a:buNone/>
            </a:pPr>
            <a:endParaRPr lang="en-US" sz="2800" dirty="0" smtClean="0"/>
          </a:p>
          <a:p>
            <a:r>
              <a:rPr lang="en-US" sz="2800" dirty="0" smtClean="0"/>
              <a:t>At the bottom you can choose to complete that step then save or continue on to the next step. </a:t>
            </a:r>
            <a:endParaRPr lang="en-US" sz="2800" dirty="0"/>
          </a:p>
        </p:txBody>
      </p:sp>
      <p:sp>
        <p:nvSpPr>
          <p:cNvPr id="6" name="Rectangle 5"/>
          <p:cNvSpPr/>
          <p:nvPr/>
        </p:nvSpPr>
        <p:spPr>
          <a:xfrm>
            <a:off x="1640840" y="813292"/>
            <a:ext cx="487680" cy="121920"/>
          </a:xfrm>
          <a:prstGeom prst="rect">
            <a:avLst/>
          </a:prstGeom>
          <a:solidFill>
            <a:srgbClr val="91213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239904" y="2275840"/>
            <a:ext cx="436880" cy="121920"/>
          </a:xfrm>
          <a:prstGeom prst="rect">
            <a:avLst/>
          </a:prstGeom>
          <a:solidFill>
            <a:srgbClr val="91213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880360" y="2509520"/>
            <a:ext cx="574040" cy="170006"/>
          </a:xfrm>
          <a:prstGeom prst="rect">
            <a:avLst/>
          </a:prstGeom>
          <a:solidFill>
            <a:srgbClr val="91213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885440" y="2280920"/>
            <a:ext cx="568960" cy="101600"/>
          </a:xfrm>
          <a:prstGeom prst="rect">
            <a:avLst/>
          </a:prstGeom>
          <a:solidFill>
            <a:srgbClr val="91213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289978" y="2741117"/>
            <a:ext cx="314960" cy="152400"/>
          </a:xfrm>
          <a:prstGeom prst="rect">
            <a:avLst/>
          </a:prstGeom>
          <a:solidFill>
            <a:srgbClr val="91213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870200" y="2731683"/>
            <a:ext cx="518160" cy="132080"/>
          </a:xfrm>
          <a:prstGeom prst="rect">
            <a:avLst/>
          </a:prstGeom>
          <a:solidFill>
            <a:srgbClr val="91213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632960" y="2164080"/>
            <a:ext cx="436880" cy="101600"/>
          </a:xfrm>
          <a:prstGeom prst="rect">
            <a:avLst/>
          </a:prstGeom>
          <a:solidFill>
            <a:srgbClr val="91213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67380" y="3628571"/>
            <a:ext cx="651193" cy="147320"/>
          </a:xfrm>
          <a:prstGeom prst="rect">
            <a:avLst/>
          </a:prstGeom>
          <a:solidFill>
            <a:srgbClr val="91213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898140" y="3147328"/>
            <a:ext cx="325120" cy="175260"/>
          </a:xfrm>
          <a:prstGeom prst="rect">
            <a:avLst/>
          </a:prstGeom>
          <a:solidFill>
            <a:srgbClr val="91213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880360" y="3414619"/>
            <a:ext cx="477520" cy="121920"/>
          </a:xfrm>
          <a:prstGeom prst="rect">
            <a:avLst/>
          </a:prstGeom>
          <a:solidFill>
            <a:srgbClr val="91213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Left-Right-Up Arrow 15"/>
          <p:cNvSpPr/>
          <p:nvPr/>
        </p:nvSpPr>
        <p:spPr>
          <a:xfrm>
            <a:off x="3549666" y="5967807"/>
            <a:ext cx="1492469" cy="478221"/>
          </a:xfrm>
          <a:prstGeom prst="leftRightUpArrow">
            <a:avLst/>
          </a:prstGeom>
          <a:solidFill>
            <a:srgbClr val="FA9D0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Left Arrow 16"/>
          <p:cNvSpPr/>
          <p:nvPr/>
        </p:nvSpPr>
        <p:spPr>
          <a:xfrm rot="2652022">
            <a:off x="8023682" y="5964435"/>
            <a:ext cx="472965" cy="329730"/>
          </a:xfrm>
          <a:prstGeom prst="leftArrow">
            <a:avLst/>
          </a:prstGeom>
          <a:solidFill>
            <a:srgbClr val="FA9D0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82908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A9D06"/>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3013" y="687557"/>
            <a:ext cx="8438243" cy="5439974"/>
          </a:xfrm>
          <a:prstGeom prst="rect">
            <a:avLst/>
          </a:prstGeom>
        </p:spPr>
      </p:pic>
      <p:sp>
        <p:nvSpPr>
          <p:cNvPr id="3" name="Content Placeholder 2"/>
          <p:cNvSpPr>
            <a:spLocks noGrp="1"/>
          </p:cNvSpPr>
          <p:nvPr>
            <p:ph idx="1"/>
          </p:nvPr>
        </p:nvSpPr>
        <p:spPr>
          <a:xfrm>
            <a:off x="297874" y="695473"/>
            <a:ext cx="2763981" cy="5303545"/>
          </a:xfrm>
        </p:spPr>
        <p:txBody>
          <a:bodyPr>
            <a:normAutofit/>
          </a:bodyPr>
          <a:lstStyle/>
          <a:p>
            <a:r>
              <a:rPr lang="en-US" sz="2800" dirty="0" smtClean="0"/>
              <a:t>Some of the steps will require you to select an drop down option.</a:t>
            </a:r>
          </a:p>
          <a:p>
            <a:endParaRPr lang="en-US" sz="2800" dirty="0" smtClean="0"/>
          </a:p>
          <a:p>
            <a:r>
              <a:rPr lang="en-US" sz="2800" dirty="0"/>
              <a:t>E</a:t>
            </a:r>
            <a:r>
              <a:rPr lang="en-US" sz="2800" dirty="0" smtClean="0"/>
              <a:t>lectronic signatures are also required.</a:t>
            </a:r>
            <a:endParaRPr lang="en-US" sz="2800" dirty="0"/>
          </a:p>
        </p:txBody>
      </p:sp>
      <p:sp>
        <p:nvSpPr>
          <p:cNvPr id="5" name="Rectangle 4"/>
          <p:cNvSpPr/>
          <p:nvPr/>
        </p:nvSpPr>
        <p:spPr>
          <a:xfrm>
            <a:off x="3349422" y="3428940"/>
            <a:ext cx="1592692" cy="174231"/>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2793835" y="2359274"/>
            <a:ext cx="500743" cy="217715"/>
          </a:xfrm>
          <a:prstGeom prst="right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19115327">
            <a:off x="3349422" y="4484854"/>
            <a:ext cx="500743" cy="217715"/>
          </a:xfrm>
          <a:prstGeom prst="right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63463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12134"/>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0764" y="730249"/>
            <a:ext cx="7849697" cy="5311321"/>
          </a:xfrm>
          <a:prstGeom prst="rect">
            <a:avLst/>
          </a:prstGeom>
        </p:spPr>
      </p:pic>
      <p:sp>
        <p:nvSpPr>
          <p:cNvPr id="3" name="Content Placeholder 2"/>
          <p:cNvSpPr>
            <a:spLocks noGrp="1"/>
          </p:cNvSpPr>
          <p:nvPr>
            <p:ph idx="1"/>
          </p:nvPr>
        </p:nvSpPr>
        <p:spPr>
          <a:xfrm>
            <a:off x="221673" y="730249"/>
            <a:ext cx="3279092" cy="5220709"/>
          </a:xfrm>
        </p:spPr>
        <p:txBody>
          <a:bodyPr>
            <a:noAutofit/>
          </a:bodyPr>
          <a:lstStyle/>
          <a:p>
            <a:r>
              <a:rPr lang="en-US" sz="2200" dirty="0"/>
              <a:t>A</a:t>
            </a:r>
            <a:r>
              <a:rPr lang="en-US" sz="2200" dirty="0" smtClean="0"/>
              <a:t>n external document needs to be printed</a:t>
            </a:r>
            <a:r>
              <a:rPr lang="en-US" sz="2200" dirty="0"/>
              <a:t> </a:t>
            </a:r>
            <a:r>
              <a:rPr lang="en-US" sz="2200" dirty="0" smtClean="0"/>
              <a:t>and completed. Once finished please upload in step 15 or email a copy to Middle Academy Main Office. </a:t>
            </a:r>
          </a:p>
          <a:p>
            <a:endParaRPr lang="en-US" sz="2200" dirty="0" smtClean="0"/>
          </a:p>
          <a:p>
            <a:r>
              <a:rPr lang="en-US" sz="2200" dirty="0" smtClean="0"/>
              <a:t>In order to download please hover over the link. It will become underlined and then you will be able to select it. </a:t>
            </a:r>
          </a:p>
        </p:txBody>
      </p:sp>
      <p:sp>
        <p:nvSpPr>
          <p:cNvPr id="5" name="Right Arrow 4"/>
          <p:cNvSpPr/>
          <p:nvPr/>
        </p:nvSpPr>
        <p:spPr>
          <a:xfrm rot="17402717">
            <a:off x="3289738" y="1818290"/>
            <a:ext cx="987972" cy="472965"/>
          </a:xfrm>
          <a:prstGeom prst="right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03189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110247" y="463506"/>
            <a:ext cx="4514193" cy="5285653"/>
          </a:xfrm>
        </p:spPr>
        <p:txBody>
          <a:bodyPr>
            <a:normAutofit/>
          </a:bodyPr>
          <a:lstStyle/>
          <a:p>
            <a:r>
              <a:rPr lang="en-US" sz="2400" dirty="0" smtClean="0"/>
              <a:t>Step 13 will direct you to our website where you can find all the forms that you will need. Click on the specific ones to download, print, and bring to SIA. </a:t>
            </a:r>
            <a:endParaRPr lang="en-US" sz="2400" dirty="0"/>
          </a:p>
        </p:txBody>
      </p:sp>
      <p:sp>
        <p:nvSpPr>
          <p:cNvPr id="6" name="Right Arrow 5"/>
          <p:cNvSpPr/>
          <p:nvPr/>
        </p:nvSpPr>
        <p:spPr>
          <a:xfrm>
            <a:off x="377551" y="1337933"/>
            <a:ext cx="724885" cy="315311"/>
          </a:xfrm>
          <a:prstGeom prst="rightArrow">
            <a:avLst/>
          </a:prstGeom>
          <a:solidFill>
            <a:srgbClr val="FA9D0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a:off x="4246180" y="2116876"/>
            <a:ext cx="430924" cy="966951"/>
          </a:xfrm>
          <a:prstGeom prst="downArrow">
            <a:avLst/>
          </a:prstGeom>
          <a:solidFill>
            <a:srgbClr val="FA9D0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2435" y="795008"/>
            <a:ext cx="5428993" cy="1307546"/>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28297" y="3111537"/>
            <a:ext cx="7397750" cy="3486150"/>
          </a:xfrm>
          <a:prstGeom prst="rect">
            <a:avLst/>
          </a:prstGeom>
        </p:spPr>
      </p:pic>
    </p:spTree>
    <p:extLst>
      <p:ext uri="{BB962C8B-B14F-4D97-AF65-F5344CB8AC3E}">
        <p14:creationId xmlns:p14="http://schemas.microsoft.com/office/powerpoint/2010/main" val="132036009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Savon</Template>
  <TotalTime>2452</TotalTime>
  <Words>1282</Words>
  <Application>Microsoft Office PowerPoint</Application>
  <PresentationFormat>Widescreen</PresentationFormat>
  <Paragraphs>99</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Calibri</vt:lpstr>
      <vt:lpstr>Century Gothic</vt:lpstr>
      <vt:lpstr>Courier New</vt:lpstr>
      <vt:lpstr>Garamond</vt:lpstr>
      <vt:lpstr>Savon</vt:lpstr>
      <vt:lpstr>Welcome to SIA Middle Academy</vt:lpstr>
      <vt:lpstr>Enrollment </vt:lpstr>
      <vt:lpstr>Enrollment </vt:lpstr>
      <vt:lpstr>Enrollment </vt:lpstr>
      <vt:lpstr>PowerPoint Presentation</vt:lpstr>
      <vt:lpstr>PowerPoint Presentation</vt:lpstr>
      <vt:lpstr>PowerPoint Presentation</vt:lpstr>
      <vt:lpstr>PowerPoint Presentation</vt:lpstr>
      <vt:lpstr>PowerPoint Presentation</vt:lpstr>
      <vt:lpstr>Required Health Forms</vt:lpstr>
      <vt:lpstr>Health Reminder</vt:lpstr>
      <vt:lpstr>PowerPoint Presentation</vt:lpstr>
      <vt:lpstr>Enrollment</vt:lpstr>
      <vt:lpstr>Upcoming Events</vt:lpstr>
      <vt:lpstr>Thank you!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SIA</dc:title>
  <dc:creator>Travis Franklin</dc:creator>
  <cp:lastModifiedBy>Travis Franklin</cp:lastModifiedBy>
  <cp:revision>111</cp:revision>
  <cp:lastPrinted>2018-05-03T20:55:00Z</cp:lastPrinted>
  <dcterms:created xsi:type="dcterms:W3CDTF">2017-04-11T17:08:35Z</dcterms:created>
  <dcterms:modified xsi:type="dcterms:W3CDTF">2018-05-03T23:24:37Z</dcterms:modified>
</cp:coreProperties>
</file>